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81" r:id="rId5"/>
    <p:sldId id="266" r:id="rId6"/>
    <p:sldId id="264" r:id="rId7"/>
    <p:sldId id="267" r:id="rId8"/>
    <p:sldId id="268" r:id="rId9"/>
    <p:sldId id="272" r:id="rId10"/>
    <p:sldId id="273" r:id="rId11"/>
    <p:sldId id="280" r:id="rId12"/>
    <p:sldId id="274" r:id="rId13"/>
    <p:sldId id="275" r:id="rId14"/>
    <p:sldId id="277" r:id="rId15"/>
    <p:sldId id="278" r:id="rId16"/>
    <p:sldId id="279" r:id="rId17"/>
    <p:sldId id="263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DAE8"/>
    <a:srgbClr val="032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1" autoAdjust="0"/>
  </p:normalViewPr>
  <p:slideViewPr>
    <p:cSldViewPr snapToGrid="0" showGuides="1">
      <p:cViewPr varScale="1">
        <p:scale>
          <a:sx n="108" d="100"/>
          <a:sy n="108" d="100"/>
        </p:scale>
        <p:origin x="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4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F5BB4-9443-4296-BC0F-667A6A6476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3C52-6258-452A-93F2-8F15BBA93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7DE0-676C-477B-8279-F457067394D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E686C-DB76-4271-B3E4-96F955E2B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E3ADD-7A31-44B9-99E1-B787CD0012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A5E6-9DFE-442D-A477-45017BDD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1235-4F18-45A8-A878-3ED159EBDF8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2073A-7A55-41C8-8E19-33D1B5231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5D79276D-4B83-4F85-BCB4-5D2C5A964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3" y="0"/>
            <a:ext cx="11290417" cy="68580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8CFF7E2-2378-408F-9067-3AFB7C46D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54"/>
            <a:ext cx="11549344" cy="4837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7C2C-31CA-4419-B012-C7704DFAA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259" y="1968842"/>
            <a:ext cx="7998942" cy="1895347"/>
          </a:xfrm>
        </p:spPr>
        <p:txBody>
          <a:bodyPr anchor="b"/>
          <a:lstStyle>
            <a:lvl1pPr algn="l">
              <a:defRPr sz="6000"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EBCA4-5B53-4B04-AD86-0083E2ABDA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182" y="3956265"/>
            <a:ext cx="79913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BD18447-8CEC-43DD-BA02-6D1C87E64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403655"/>
            <a:ext cx="2465579" cy="5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648B77-A443-4BF0-8FEB-E36E67F3C5E6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CF4C4-579B-41A2-9693-7F248F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D36B6-D9EA-4191-B847-6C2D73DF3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7" y="6339036"/>
            <a:ext cx="1655806" cy="39279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DEB515-D2F0-288F-761E-3DA141102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485284-535A-9DCF-6D4A-1E34DC74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497"/>
            <a:ext cx="8009238" cy="3552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7B2AB3-49BA-42A6-A3BE-069FD13FA869}"/>
              </a:ext>
            </a:extLst>
          </p:cNvPr>
          <p:cNvSpPr/>
          <p:nvPr userDrawn="1"/>
        </p:nvSpPr>
        <p:spPr>
          <a:xfrm>
            <a:off x="0" y="136525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CE99AE1-C977-4019-836F-8FCE311B3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08" y="6342944"/>
            <a:ext cx="1656385" cy="388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421D60-FE95-4B94-AD26-5A6F57AEA061}"/>
              </a:ext>
            </a:extLst>
          </p:cNvPr>
          <p:cNvSpPr/>
          <p:nvPr userDrawn="1"/>
        </p:nvSpPr>
        <p:spPr>
          <a:xfrm>
            <a:off x="0" y="-126173"/>
            <a:ext cx="12192000" cy="17134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2607C0-768A-460B-8724-F16B9F2F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3285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D6F529-4941-E498-6DB4-4C6B8859E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500EF-AB9C-4B94-C536-90A3E6E17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497"/>
            <a:ext cx="8009238" cy="3552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9A5C-97CC-41F6-BA04-43FEA8641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104081"/>
            <a:ext cx="4920050" cy="40728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5C8AE-91EC-4E10-BFC1-E1ACF85B0F6B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6928DD-AF88-42E3-A9EC-19EF9C5B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49E044-146C-4CE4-934B-A342A319ECC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41990" y="2099962"/>
            <a:ext cx="4938584" cy="40728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F1BAD-E960-48A3-BB8F-75AB8D869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7" y="6339036"/>
            <a:ext cx="1655806" cy="392791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4AC2417-A189-80FD-AD01-AF609147A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1FC222-8284-4BC6-8569-AD11A7D3A2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48B77-A443-4BF0-8FEB-E36E67F3C5E6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CF4C4-579B-41A2-9693-7F248F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3285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97462C1-F787-496A-BCC7-26F2C301D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08" y="6342944"/>
            <a:ext cx="1656385" cy="3888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8A197E-92FA-46CE-9856-6BB9FF733A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104081"/>
            <a:ext cx="4796481" cy="40728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DAAA9C-6863-4BC7-8FCB-C842F092AE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84091" y="2099962"/>
            <a:ext cx="4796481" cy="40728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E16168-DE63-9A8B-FF3F-054AF56D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C017BA-2BED-4276-B483-0A489659547D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DF8C40-1B6F-472C-B6BE-2EB62356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805432-9735-47F1-8AC2-E65B0D5591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17276" y="2734962"/>
            <a:ext cx="4959177" cy="306447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C8E57-FB81-4633-8CDD-33F109C6A0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023" y="2734962"/>
            <a:ext cx="4909750" cy="304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11F6A-7905-4983-8756-2AF445FED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7" y="6339036"/>
            <a:ext cx="1655806" cy="392791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46933F-E332-0E92-9553-E2E68E82A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5AC132-7BF4-4F5C-A8B6-EE43EF77E2EF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9266CF-18C7-464E-B998-79AD57D1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2A66DD-1880-4C15-A546-68E45CB64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5396" y="2257039"/>
            <a:ext cx="7216346" cy="17383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717393-009F-4D1A-8B1A-550A11AEB4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35396" y="4436333"/>
            <a:ext cx="7105135" cy="17296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F88C4-88DC-4C7D-98D4-249C7EA6F8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2024" y="2257425"/>
            <a:ext cx="2611392" cy="1738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DE471C-45C9-4C23-AADF-5015D74C3C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2024" y="4436333"/>
            <a:ext cx="2611392" cy="1738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D412B-E2F9-4CE0-9806-E150B34D4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7" y="6339036"/>
            <a:ext cx="1655806" cy="392791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A39710-F33D-9690-5A9C-1ACD6188F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1D412B-E2F9-4CE0-9806-E150B34D4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7" y="6339036"/>
            <a:ext cx="1655806" cy="392791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A39710-F33D-9690-5A9C-1ACD6188F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5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3FE5D9B-E0CB-4CFB-BA7F-0CF85852E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3" y="0"/>
            <a:ext cx="11290417" cy="68580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8CFF7E2-2378-408F-9067-3AFB7C46D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54"/>
            <a:ext cx="11549344" cy="4837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7C2C-31CA-4419-B012-C7704DFAA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022" y="1968843"/>
            <a:ext cx="8007178" cy="1812326"/>
          </a:xfrm>
        </p:spPr>
        <p:txBody>
          <a:bodyPr anchor="b"/>
          <a:lstStyle>
            <a:lvl1pPr algn="l">
              <a:defRPr sz="6000"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23989DF-643B-47C6-9A64-CDEE235F15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4110491"/>
            <a:ext cx="3790289" cy="8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BF01D-71BD-4F6B-A114-682E9EF2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14202-99A9-44FD-9701-9679BE92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39F38-7350-4E99-9ECF-3AEDDE89F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0479C-AAEC-468B-9935-688D17D1F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E1F2A-0043-4167-AFB1-E7D993D82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63" r:id="rId7"/>
    <p:sldLayoutId id="2147483666" r:id="rId8"/>
    <p:sldLayoutId id="214748366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454E5DB-8429-F675-8159-7D647CA58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9319"/>
            <a:ext cx="11349162" cy="6893683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B996395-2C1D-F376-A7B6-35E963B051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54"/>
            <a:ext cx="11549344" cy="4837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2798C3F-F478-58C6-7E9B-AD1E68548E21}"/>
              </a:ext>
            </a:extLst>
          </p:cNvPr>
          <p:cNvSpPr txBox="1">
            <a:spLocks/>
          </p:cNvSpPr>
          <p:nvPr userDrawn="1"/>
        </p:nvSpPr>
        <p:spPr>
          <a:xfrm>
            <a:off x="840259" y="1968842"/>
            <a:ext cx="7998942" cy="18953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CDAE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Presentation Title Here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AA19023-6E35-785E-4AAA-06267846250F}"/>
              </a:ext>
            </a:extLst>
          </p:cNvPr>
          <p:cNvSpPr txBox="1">
            <a:spLocks/>
          </p:cNvSpPr>
          <p:nvPr userDrawn="1"/>
        </p:nvSpPr>
        <p:spPr>
          <a:xfrm>
            <a:off x="847182" y="3956265"/>
            <a:ext cx="7991336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Duis aute irure dolor in reprehenderit in voluptate velit esse cillum dolore eu fugiat nulla pariatur.</a:t>
            </a:r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BD4ED38-8B79-860E-46E6-D67270C63E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403655"/>
            <a:ext cx="2465579" cy="5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5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5EEF-E5CF-46C3-B5BE-FE14F7B55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 Township Utilities</a:t>
            </a:r>
            <a:br>
              <a:rPr lang="en-US" dirty="0"/>
            </a:br>
            <a:r>
              <a:rPr lang="en-US" sz="3600" dirty="0"/>
              <a:t>Cost of Service &amp; Financial Projection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135-A0D7-4149-B1F3-C72D18183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Beauchamp, President</a:t>
            </a:r>
          </a:p>
          <a:p>
            <a:r>
              <a:rPr lang="en-US" dirty="0"/>
              <a:t>Utility Financial Solutions,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3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5EEF-E5CF-46C3-B5BE-FE14F7B55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 Township Wastewater</a:t>
            </a:r>
            <a:br>
              <a:rPr lang="en-US" dirty="0"/>
            </a:br>
            <a:r>
              <a:rPr lang="en-US" sz="3600" dirty="0"/>
              <a:t>Cost of Service &amp; Financial Projection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135-A0D7-4149-B1F3-C72D18183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Beauchamp, President</a:t>
            </a:r>
          </a:p>
          <a:p>
            <a:r>
              <a:rPr lang="en-US" dirty="0"/>
              <a:t>Utility Financial Solutions,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3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1F5AE-463B-1585-9C5C-1527194EEDC1}"/>
              </a:ext>
            </a:extLst>
          </p:cNvPr>
          <p:cNvSpPr/>
          <p:nvPr/>
        </p:nvSpPr>
        <p:spPr>
          <a:xfrm>
            <a:off x="8610600" y="2317315"/>
            <a:ext cx="1955104" cy="120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additional Debt Projected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44F89-5658-5E73-E20B-271B68496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77" y="2317314"/>
            <a:ext cx="6530235" cy="23423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6C2E43-E12E-55E2-F996-7B7B29A94C18}"/>
              </a:ext>
            </a:extLst>
          </p:cNvPr>
          <p:cNvSpPr/>
          <p:nvPr/>
        </p:nvSpPr>
        <p:spPr>
          <a:xfrm>
            <a:off x="8610600" y="3964446"/>
            <a:ext cx="1955104" cy="155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Tap fees and other non operating revenue estimated at $860,000/year</a:t>
            </a:r>
          </a:p>
        </p:txBody>
      </p:sp>
    </p:spTree>
    <p:extLst>
      <p:ext uri="{BB962C8B-B14F-4D97-AF65-F5344CB8AC3E}">
        <p14:creationId xmlns:p14="http://schemas.microsoft.com/office/powerpoint/2010/main" val="245402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Without Rate Change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C3178-2DC4-B212-87FA-749193E7A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20" y="2194359"/>
            <a:ext cx="8563189" cy="25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Cash Reserves</a:t>
            </a:r>
            <a:br>
              <a:rPr lang="en-US" dirty="0"/>
            </a:br>
            <a:r>
              <a:rPr lang="en-US" sz="3200" i="1" dirty="0">
                <a:solidFill>
                  <a:schemeClr val="bg1">
                    <a:lumMod val="85000"/>
                  </a:schemeClr>
                </a:solidFill>
              </a:rPr>
              <a:t>Current Rates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EDDCE-F436-A937-96B0-59902B73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2169319"/>
            <a:ext cx="90551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Cost of Service:</a:t>
            </a:r>
            <a:br>
              <a:rPr lang="en-US" dirty="0"/>
            </a:br>
            <a:r>
              <a:rPr lang="en-US" dirty="0"/>
              <a:t>Commodity Charge Breakdown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47C01-A118-FEA3-119A-0F5CFF32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74" y="2685900"/>
            <a:ext cx="7057744" cy="14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Charge Breakdown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2FB6C-F11F-F0B6-4EA3-D8E441A89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14" y="2219388"/>
            <a:ext cx="5868540" cy="28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DDB6-1B1B-50E7-D336-7A30D78AE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330FD-7FD5-E343-7416-C8EFACF9E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Projection and Targets</a:t>
            </a:r>
          </a:p>
          <a:p>
            <a:pPr lvl="1"/>
            <a:r>
              <a:rPr lang="en-US" dirty="0"/>
              <a:t>Debt Coverage Ratios</a:t>
            </a:r>
          </a:p>
          <a:p>
            <a:pPr lvl="1"/>
            <a:r>
              <a:rPr lang="en-US" dirty="0"/>
              <a:t>Minimum Cash Reserves</a:t>
            </a:r>
          </a:p>
          <a:p>
            <a:pPr lvl="1"/>
            <a:r>
              <a:rPr lang="en-US" dirty="0"/>
              <a:t>Target Operating Income</a:t>
            </a:r>
          </a:p>
          <a:p>
            <a:r>
              <a:rPr lang="en-US" dirty="0"/>
              <a:t>Review Cost of Service Results</a:t>
            </a:r>
          </a:p>
          <a:p>
            <a:r>
              <a:rPr lang="en-US" dirty="0"/>
              <a:t>Guidance on Rate Design current and future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5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5EEF-E5CF-46C3-B5BE-FE14F7B55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Washington Township Water</a:t>
            </a:r>
            <a:br>
              <a:rPr lang="en-US" dirty="0"/>
            </a:br>
            <a:r>
              <a:rPr lang="en-US" sz="3600" dirty="0"/>
              <a:t>Cost of Service &amp; Financial Projection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135-A0D7-4149-B1F3-C72D18183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Beauchamp, President</a:t>
            </a:r>
          </a:p>
          <a:p>
            <a:r>
              <a:rPr lang="en-US" dirty="0"/>
              <a:t>Utility Financial Solutions,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1F5AE-463B-1585-9C5C-1527194EEDC1}"/>
              </a:ext>
            </a:extLst>
          </p:cNvPr>
          <p:cNvSpPr/>
          <p:nvPr/>
        </p:nvSpPr>
        <p:spPr>
          <a:xfrm>
            <a:off x="8610600" y="2317315"/>
            <a:ext cx="1955104" cy="120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additional Debt Projected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E347A-FFBE-34EC-DD0C-DB684A7863D3}"/>
              </a:ext>
            </a:extLst>
          </p:cNvPr>
          <p:cNvSpPr/>
          <p:nvPr/>
        </p:nvSpPr>
        <p:spPr>
          <a:xfrm>
            <a:off x="8668011" y="3958225"/>
            <a:ext cx="1897693" cy="14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Tap  Fees, other non operating revenues estimated at $500,000/year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D1291-C489-B6D2-FD1E-2692E1D6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90" y="2281826"/>
            <a:ext cx="6908542" cy="24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Without Rate Change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A1B52-58F4-513A-F9BF-FD4043CF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07" y="2231936"/>
            <a:ext cx="7986087" cy="23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Coverage Ratio</a:t>
            </a:r>
            <a:br>
              <a:rPr lang="en-US" dirty="0"/>
            </a:br>
            <a:r>
              <a:rPr lang="en-US" sz="3200" i="1" dirty="0">
                <a:solidFill>
                  <a:schemeClr val="bg1">
                    <a:lumMod val="85000"/>
                  </a:schemeClr>
                </a:solidFill>
              </a:rPr>
              <a:t>Current Rates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2EA25-0119-B105-1F7C-96802418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17" y="2481154"/>
            <a:ext cx="10457868" cy="19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Cash Reserves</a:t>
            </a:r>
            <a:br>
              <a:rPr lang="en-US" dirty="0"/>
            </a:br>
            <a:r>
              <a:rPr lang="en-US" sz="3200" i="1" dirty="0">
                <a:solidFill>
                  <a:schemeClr val="bg1">
                    <a:lumMod val="85000"/>
                  </a:schemeClr>
                </a:solidFill>
              </a:rPr>
              <a:t>Current Rates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883D5-09F0-9194-0209-45AE9E83C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38" y="2182376"/>
            <a:ext cx="8896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Cost of Service:</a:t>
            </a:r>
            <a:br>
              <a:rPr lang="en-US" dirty="0"/>
            </a:br>
            <a:r>
              <a:rPr lang="en-US" dirty="0"/>
              <a:t>Commodity Charge Breakdown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3025B-DA20-64BD-099E-73582633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34" y="2590906"/>
            <a:ext cx="8402498" cy="9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F874-3910-D9F3-A13B-CA38E50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Charge Breakdown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81234-CFB4-49E2-E5E1-B9EACE52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7BE3CA-6402-4669-BBE2-7A64732A1182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2470E-9D77-D9AF-092E-0364E4F4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68" y="2148834"/>
            <a:ext cx="6730230" cy="35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FS Color Pallette">
      <a:dk1>
        <a:srgbClr val="032859"/>
      </a:dk1>
      <a:lt1>
        <a:sysClr val="window" lastClr="FFFFFF"/>
      </a:lt1>
      <a:dk2>
        <a:srgbClr val="074973"/>
      </a:dk2>
      <a:lt2>
        <a:srgbClr val="F5F5F5"/>
      </a:lt2>
      <a:accent1>
        <a:srgbClr val="0CDAE8"/>
      </a:accent1>
      <a:accent2>
        <a:srgbClr val="5D8AA6"/>
      </a:accent2>
      <a:accent3>
        <a:srgbClr val="BFBFBF"/>
      </a:accent3>
      <a:accent4>
        <a:srgbClr val="0CDAE8"/>
      </a:accent4>
      <a:accent5>
        <a:srgbClr val="5D8AA6"/>
      </a:accent5>
      <a:accent6>
        <a:srgbClr val="BFBFBF"/>
      </a:accent6>
      <a:hlink>
        <a:srgbClr val="0CDAE8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25EE03D-039B-4659-B1A9-D1EC8EA86A6B}" vid="{A44560D9-A59E-4894-AE51-CB9C067BAED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25EE03D-039B-4659-B1A9-D1EC8EA86A6B}" vid="{3E7FDD14-D5AE-4B63-A210-A709A0C461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UFS - PowerPoint Template - v4</Template>
  <TotalTime>204</TotalTime>
  <Words>179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Calibri Light</vt:lpstr>
      <vt:lpstr>Office Theme</vt:lpstr>
      <vt:lpstr>Custom Design</vt:lpstr>
      <vt:lpstr>Washington Township Utilities Cost of Service &amp; Financial Projection</vt:lpstr>
      <vt:lpstr>Objectives</vt:lpstr>
      <vt:lpstr>Washington Township Water Cost of Service &amp; Financial Projection</vt:lpstr>
      <vt:lpstr>Assumptions</vt:lpstr>
      <vt:lpstr>Projection Without Rate Change</vt:lpstr>
      <vt:lpstr>Debt Coverage Ratio Current Rates</vt:lpstr>
      <vt:lpstr>Minimum Cash Reserves Current Rates</vt:lpstr>
      <vt:lpstr>Cost of Service: Commodity Charge Breakdown</vt:lpstr>
      <vt:lpstr>Customer Charge Breakdown</vt:lpstr>
      <vt:lpstr>Washington Township Wastewater Cost of Service &amp; Financial Projection</vt:lpstr>
      <vt:lpstr>Assumptions</vt:lpstr>
      <vt:lpstr>Projection Without Rate Change</vt:lpstr>
      <vt:lpstr>Minimum Cash Reserves Current Rates</vt:lpstr>
      <vt:lpstr>Cost of Service: Commodity Charge Breakdown</vt:lpstr>
      <vt:lpstr>Customer Charge Breakdown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DeWeerd</dc:creator>
  <cp:lastModifiedBy>Lindsey Sengstock</cp:lastModifiedBy>
  <cp:revision>27</cp:revision>
  <dcterms:created xsi:type="dcterms:W3CDTF">2022-11-04T16:03:01Z</dcterms:created>
  <dcterms:modified xsi:type="dcterms:W3CDTF">2024-01-16T14:47:43Z</dcterms:modified>
</cp:coreProperties>
</file>